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96" r:id="rId4"/>
  </p:sldMasterIdLst>
  <p:notesMasterIdLst>
    <p:notesMasterId r:id="rId16"/>
  </p:notesMasterIdLst>
  <p:handoutMasterIdLst>
    <p:handoutMasterId r:id="rId17"/>
  </p:handoutMasterIdLst>
  <p:sldIdLst>
    <p:sldId id="285" r:id="rId5"/>
    <p:sldId id="289" r:id="rId6"/>
    <p:sldId id="291" r:id="rId7"/>
    <p:sldId id="293" r:id="rId8"/>
    <p:sldId id="296" r:id="rId9"/>
    <p:sldId id="294" r:id="rId10"/>
    <p:sldId id="299" r:id="rId11"/>
    <p:sldId id="298" r:id="rId12"/>
    <p:sldId id="297" r:id="rId13"/>
    <p:sldId id="300" r:id="rId14"/>
    <p:sldId id="30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951" autoAdjust="0"/>
    <p:restoredTop sz="94660"/>
  </p:normalViewPr>
  <p:slideViewPr>
    <p:cSldViewPr snapToGrid="0">
      <p:cViewPr>
        <p:scale>
          <a:sx n="91" d="100"/>
          <a:sy n="91" d="100"/>
        </p:scale>
        <p:origin x="-96" y="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3CB1907C-A3CA-4BE4-ABB9-FB675DBF32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xmlns="" id="{E1F38C45-ED7E-4867-8203-172C27982B1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6F0F9E-FF5D-4107-A730-7618E88CEF74}" type="datetimeFigureOut">
              <a:rPr lang="en-IN" smtClean="0"/>
              <a:t>21-07-2019</a:t>
            </a:fld>
            <a:endParaRPr lang="en-IN"/>
          </a:p>
        </p:txBody>
      </p:sp>
      <p:sp>
        <p:nvSpPr>
          <p:cNvPr id="4" name="Footer Placeholder 3">
            <a:extLst>
              <a:ext uri="{FF2B5EF4-FFF2-40B4-BE49-F238E27FC236}">
                <a16:creationId xmlns:a16="http://schemas.microsoft.com/office/drawing/2014/main" xmlns="" id="{48EDE613-219C-44AD-B2FA-632F2889FE6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xmlns="" id="{90B9A443-2303-41CF-BDBF-F092F3E493A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1C7333E-6313-4FD8-ADD2-E0BA4789E735}" type="slidenum">
              <a:rPr lang="en-IN" smtClean="0"/>
              <a:t>‹#›</a:t>
            </a:fld>
            <a:endParaRPr lang="en-IN"/>
          </a:p>
        </p:txBody>
      </p:sp>
    </p:spTree>
    <p:extLst>
      <p:ext uri="{BB962C8B-B14F-4D97-AF65-F5344CB8AC3E}">
        <p14:creationId xmlns:p14="http://schemas.microsoft.com/office/powerpoint/2010/main" val="279230108"/>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jpg>
</file>

<file path=ppt/media/image12.PNG>
</file>

<file path=ppt/media/image13.jpg>
</file>

<file path=ppt/media/image14.png>
</file>

<file path=ppt/media/image15.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938646-CEA8-41F9-BD9F-D1FA107D99CC}" type="datetimeFigureOut">
              <a:rPr lang="en-US" smtClean="0"/>
              <a:t>7/21/2019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040C8-62D2-4EA7-B200-D3B8C06AAFD8}" type="slidenum">
              <a:rPr lang="en-US" smtClean="0"/>
              <a:t>‹#›</a:t>
            </a:fld>
            <a:endParaRPr lang="en-US"/>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A54C0673-124E-49F8-A50C-B7DB517EEC66}" type="datetime1">
              <a:rPr lang="en-US" smtClean="0"/>
              <a:t>7/21/2019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E0A03E1-BFBB-43CF-9D9F-3746511E8CF0}" type="datetime1">
              <a:rPr lang="en-US" smtClean="0"/>
              <a:t>7/21/2019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EC5339-B31E-47A7-8954-FA094B577ED1}" type="datetime1">
              <a:rPr lang="en-US" smtClean="0"/>
              <a:t>7/21/2019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BA8CCB6-8605-405F-8588-3041C4CEE45B}" type="datetime1">
              <a:rPr lang="en-US" smtClean="0"/>
              <a:t>7/21/2019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67094BC5-12AA-481F-AFC6-2724DE9F4A07}" type="datetime1">
              <a:rPr lang="en-US" smtClean="0"/>
              <a:t>7/21/2019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A65DB3FD-B4A4-45DF-9FC8-45BBA7D19206}" type="datetime1">
              <a:rPr lang="en-US" smtClean="0"/>
              <a:t>7/21/2019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96ED21C9-1519-4ED0-9E35-0C7DD0FC6C3C}" type="datetime1">
              <a:rPr lang="en-US" smtClean="0"/>
              <a:t>7/21/2019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a:p>
        </p:txBody>
      </p:sp>
      <p:sp>
        <p:nvSpPr>
          <p:cNvPr id="10" name="Title 9"/>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D0693E4-CD09-40E6-B7CD-7F371123976C}" type="datetime1">
              <a:rPr lang="en-US" smtClean="0"/>
              <a:t>7/21/2019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B37C764-271F-42F0-A55F-660355E3684F}" type="datetime1">
              <a:rPr lang="en-US" smtClean="0"/>
              <a:t>7/21/2019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32CAAF62-C96E-4B63-B8DC-2EBACD8CF0B3}" type="datetime1">
              <a:rPr lang="en-US" smtClean="0"/>
              <a:t>7/21/2019</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7C31EE35-5F88-4B38-82E0-581075E96AD5}" type="datetime1">
              <a:rPr lang="en-US" smtClean="0"/>
              <a:t>7/21/2019</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dkUpDiag">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A7B40EFA-7624-467B-867B-1008BD1D8346}" type="datetime1">
              <a:rPr lang="en-US" smtClean="0"/>
              <a:t>7/21/2019</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atellite view of the Earth">
            <a:extLst>
              <a:ext uri="{FF2B5EF4-FFF2-40B4-BE49-F238E27FC236}">
                <a16:creationId xmlns:a16="http://schemas.microsoft.com/office/drawing/2014/main" xmlns="" id="{997CF875-7865-4B60-BE3C-F759090A4D58}"/>
              </a:ext>
            </a:extLst>
          </p:cNvPr>
          <p:cNvPicPr>
            <a:picLocks noChangeAspect="1"/>
          </p:cNvPicPr>
          <p:nvPr/>
        </p:nvPicPr>
        <p:blipFill rotWithShape="1">
          <a:blip r:embed="rId2"/>
          <a:srcRect t="3125" b="3125"/>
          <a:stretch/>
        </p:blipFill>
        <p:spPr>
          <a:xfrm>
            <a:off x="20" y="10"/>
            <a:ext cx="12191980" cy="6857990"/>
          </a:xfrm>
          <a:prstGeom prst="rect">
            <a:avLst/>
          </a:prstGeom>
        </p:spPr>
      </p:pic>
      <p:sp>
        <p:nvSpPr>
          <p:cNvPr id="2" name="Title 1">
            <a:extLst>
              <a:ext uri="{FF2B5EF4-FFF2-40B4-BE49-F238E27FC236}">
                <a16:creationId xmlns:a16="http://schemas.microsoft.com/office/drawing/2014/main" xmlns=""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anchor="ctr">
            <a:normAutofit/>
          </a:bodyPr>
          <a:lstStyle/>
          <a:p>
            <a:r>
              <a:rPr lang="en-US" dirty="0" smtClean="0">
                <a:solidFill>
                  <a:schemeClr val="tx1"/>
                </a:solidFill>
              </a:rPr>
              <a:t>POWER EFFICIENCY USING </a:t>
            </a:r>
            <a:r>
              <a:rPr lang="en-US" dirty="0">
                <a:solidFill>
                  <a:schemeClr val="tx1"/>
                </a:solidFill>
              </a:rPr>
              <a:t>MACHINE LEARNING</a:t>
            </a:r>
          </a:p>
        </p:txBody>
      </p:sp>
      <p:sp>
        <p:nvSpPr>
          <p:cNvPr id="3" name="Subtitle 2">
            <a:extLst>
              <a:ext uri="{FF2B5EF4-FFF2-40B4-BE49-F238E27FC236}">
                <a16:creationId xmlns:a16="http://schemas.microsoft.com/office/drawing/2014/main" xmlns="" id="{74B4D8F8-4E82-4BDB-B682-C4008F4B24EF}"/>
              </a:ext>
            </a:extLst>
          </p:cNvPr>
          <p:cNvSpPr>
            <a:spLocks noGrp="1"/>
          </p:cNvSpPr>
          <p:nvPr>
            <p:ph type="subTitle" idx="1"/>
          </p:nvPr>
        </p:nvSpPr>
        <p:spPr>
          <a:xfrm>
            <a:off x="2695194" y="4352544"/>
            <a:ext cx="6801612" cy="1239894"/>
          </a:xfrm>
        </p:spPr>
        <p:txBody>
          <a:bodyPr>
            <a:normAutofit/>
          </a:bodyPr>
          <a:lstStyle/>
          <a:p>
            <a:r>
              <a:rPr lang="en-US" dirty="0">
                <a:solidFill>
                  <a:srgbClr val="FFFFFF"/>
                </a:solidFill>
              </a:rPr>
              <a:t>Geeked Out</a:t>
            </a:r>
          </a:p>
        </p:txBody>
      </p:sp>
    </p:spTree>
    <p:extLst>
      <p:ext uri="{BB962C8B-B14F-4D97-AF65-F5344CB8AC3E}">
        <p14:creationId xmlns:p14="http://schemas.microsoft.com/office/powerpoint/2010/main" val="2401068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90194" y="96550"/>
            <a:ext cx="7105476" cy="608125"/>
          </a:xfrm>
        </p:spPr>
        <p:txBody>
          <a:bodyPr>
            <a:normAutofit fontScale="90000"/>
          </a:bodyPr>
          <a:lstStyle/>
          <a:p>
            <a:r>
              <a:rPr lang="en-US" dirty="0" smtClean="0"/>
              <a:t>Frameworks elaboration</a:t>
            </a:r>
            <a:endParaRPr lang="en-US" dirty="0"/>
          </a:p>
        </p:txBody>
      </p:sp>
      <p:sp>
        <p:nvSpPr>
          <p:cNvPr id="5" name="TextBox 4"/>
          <p:cNvSpPr txBox="1"/>
          <p:nvPr/>
        </p:nvSpPr>
        <p:spPr>
          <a:xfrm>
            <a:off x="553674" y="973122"/>
            <a:ext cx="8313490" cy="1477328"/>
          </a:xfrm>
          <a:prstGeom prst="rect">
            <a:avLst/>
          </a:prstGeom>
          <a:noFill/>
        </p:spPr>
        <p:txBody>
          <a:bodyPr wrap="square" rtlCol="0">
            <a:spAutoFit/>
          </a:bodyPr>
          <a:lstStyle/>
          <a:p>
            <a:r>
              <a:rPr lang="en-US" b="1" dirty="0" smtClean="0"/>
              <a:t>Flask:</a:t>
            </a:r>
          </a:p>
          <a:p>
            <a:pPr marL="742950" lvl="1" indent="-285750">
              <a:buFont typeface="Arial" panose="020B0604020202020204" pitchFamily="34" charset="0"/>
              <a:buChar char="•"/>
            </a:pPr>
            <a:r>
              <a:rPr lang="en-US" b="1" dirty="0" smtClean="0"/>
              <a:t>Flask</a:t>
            </a:r>
            <a:r>
              <a:rPr lang="en-US" dirty="0"/>
              <a:t> is a micro web </a:t>
            </a:r>
            <a:r>
              <a:rPr lang="en-US" b="1" dirty="0"/>
              <a:t>framework</a:t>
            </a:r>
            <a:r>
              <a:rPr lang="en-US" dirty="0"/>
              <a:t> written in </a:t>
            </a:r>
            <a:r>
              <a:rPr lang="en-US" b="1" dirty="0" smtClean="0"/>
              <a:t>Python</a:t>
            </a:r>
            <a:r>
              <a:rPr lang="en-US" dirty="0" smtClean="0"/>
              <a:t>. </a:t>
            </a:r>
            <a:endParaRPr lang="en-US" dirty="0"/>
          </a:p>
          <a:p>
            <a:pPr marL="742950" lvl="1" indent="-285750">
              <a:buFont typeface="Arial" panose="020B0604020202020204" pitchFamily="34" charset="0"/>
              <a:buChar char="•"/>
            </a:pPr>
            <a:r>
              <a:rPr lang="en-US" dirty="0" smtClean="0"/>
              <a:t>In this web application we used Flask to connect the Webpage with the Machine Learning model and the database.</a:t>
            </a:r>
          </a:p>
          <a:p>
            <a:pPr marL="742950" lvl="1" indent="-285750">
              <a:buFont typeface="Arial" panose="020B0604020202020204" pitchFamily="34" charset="0"/>
              <a:buChar char="•"/>
            </a:pPr>
            <a:endParaRPr lang="en-US" dirty="0"/>
          </a:p>
        </p:txBody>
      </p:sp>
      <p:sp>
        <p:nvSpPr>
          <p:cNvPr id="6" name="TextBox 5"/>
          <p:cNvSpPr txBox="1"/>
          <p:nvPr/>
        </p:nvSpPr>
        <p:spPr>
          <a:xfrm>
            <a:off x="620785" y="2323750"/>
            <a:ext cx="8892331" cy="1200329"/>
          </a:xfrm>
          <a:prstGeom prst="rect">
            <a:avLst/>
          </a:prstGeom>
          <a:noFill/>
        </p:spPr>
        <p:txBody>
          <a:bodyPr wrap="square" rtlCol="0">
            <a:spAutoFit/>
          </a:bodyPr>
          <a:lstStyle/>
          <a:p>
            <a:r>
              <a:rPr lang="en-US" b="1" dirty="0" err="1" smtClean="0"/>
              <a:t>SciKit</a:t>
            </a:r>
            <a:r>
              <a:rPr lang="en-US" b="1" dirty="0" smtClean="0"/>
              <a:t>-Learn:</a:t>
            </a:r>
          </a:p>
          <a:p>
            <a:pPr marL="742950" lvl="1" indent="-285750">
              <a:buFont typeface="Arial" panose="020B0604020202020204" pitchFamily="34" charset="0"/>
              <a:buChar char="•"/>
            </a:pPr>
            <a:r>
              <a:rPr lang="en-US" dirty="0" err="1" smtClean="0"/>
              <a:t>SciKit</a:t>
            </a:r>
            <a:r>
              <a:rPr lang="en-US" dirty="0" smtClean="0"/>
              <a:t>-Learn is a Machine learning framework used for </a:t>
            </a:r>
            <a:r>
              <a:rPr lang="en-US" dirty="0"/>
              <a:t>supervised and unsupervised machine learning </a:t>
            </a:r>
            <a:r>
              <a:rPr lang="en-US" dirty="0" smtClean="0"/>
              <a:t>algorithms.</a:t>
            </a:r>
          </a:p>
          <a:p>
            <a:pPr marL="742950" lvl="1" indent="-285750">
              <a:buFont typeface="Arial" panose="020B0604020202020204" pitchFamily="34" charset="0"/>
              <a:buChar char="•"/>
            </a:pPr>
            <a:r>
              <a:rPr lang="en-US" dirty="0" err="1" smtClean="0"/>
              <a:t>SciKit</a:t>
            </a:r>
            <a:r>
              <a:rPr lang="en-US" dirty="0" smtClean="0"/>
              <a:t>-Learn Framework plays a vital role in our project for machine learning.</a:t>
            </a:r>
          </a:p>
        </p:txBody>
      </p:sp>
      <p:pic>
        <p:nvPicPr>
          <p:cNvPr id="7" name="Picture 6">
            <a:extLst>
              <a:ext uri="{FF2B5EF4-FFF2-40B4-BE49-F238E27FC236}">
                <a16:creationId xmlns:a16="http://schemas.microsoft.com/office/drawing/2014/main" xmlns="" id="{FEAFCA88-4416-497E-B060-0EF86092CA47}"/>
              </a:ext>
            </a:extLst>
          </p:cNvPr>
          <p:cNvPicPr>
            <a:picLocks noChangeAspect="1"/>
          </p:cNvPicPr>
          <p:nvPr/>
        </p:nvPicPr>
        <p:blipFill>
          <a:blip r:embed="rId2"/>
          <a:stretch>
            <a:fillRect/>
          </a:stretch>
        </p:blipFill>
        <p:spPr>
          <a:xfrm>
            <a:off x="9340885" y="973123"/>
            <a:ext cx="1678675" cy="115768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xmlns="" id="{34CEF62D-F8BF-4E2E-A4BA-53C0508E6755}"/>
              </a:ext>
            </a:extLst>
          </p:cNvPr>
          <p:cNvPicPr>
            <a:picLocks noChangeAspect="1"/>
          </p:cNvPicPr>
          <p:nvPr/>
        </p:nvPicPr>
        <p:blipFill>
          <a:blip r:embed="rId3"/>
          <a:stretch>
            <a:fillRect/>
          </a:stretch>
        </p:blipFill>
        <p:spPr>
          <a:xfrm>
            <a:off x="9628944" y="2657053"/>
            <a:ext cx="1746527" cy="940123"/>
          </a:xfrm>
          <a:prstGeom prst="rect">
            <a:avLst/>
          </a:prstGeom>
          <a:ln>
            <a:noFill/>
          </a:ln>
          <a:effectLst>
            <a:outerShdw blurRad="292100" dist="139700" dir="2700000" algn="tl" rotWithShape="0">
              <a:srgbClr val="333333">
                <a:alpha val="65000"/>
              </a:srgbClr>
            </a:outerShdw>
          </a:effectLst>
        </p:spPr>
      </p:pic>
      <p:sp>
        <p:nvSpPr>
          <p:cNvPr id="9" name="TextBox 8"/>
          <p:cNvSpPr txBox="1"/>
          <p:nvPr/>
        </p:nvSpPr>
        <p:spPr>
          <a:xfrm>
            <a:off x="721453" y="3665989"/>
            <a:ext cx="8145711" cy="923330"/>
          </a:xfrm>
          <a:prstGeom prst="rect">
            <a:avLst/>
          </a:prstGeom>
          <a:noFill/>
        </p:spPr>
        <p:txBody>
          <a:bodyPr wrap="square" rtlCol="0">
            <a:spAutoFit/>
          </a:bodyPr>
          <a:lstStyle/>
          <a:p>
            <a:r>
              <a:rPr lang="en-US" b="1" dirty="0" err="1" smtClean="0"/>
              <a:t>MatPlotLib</a:t>
            </a:r>
            <a:r>
              <a:rPr lang="en-US" b="1" dirty="0" smtClean="0"/>
              <a:t>:</a:t>
            </a:r>
          </a:p>
          <a:p>
            <a:pPr marL="742950" lvl="1" indent="-285750">
              <a:buFont typeface="Arial" panose="020B0604020202020204" pitchFamily="34" charset="0"/>
              <a:buChar char="•"/>
            </a:pPr>
            <a:r>
              <a:rPr lang="en-US" dirty="0" err="1" smtClean="0"/>
              <a:t>MatPlotLib</a:t>
            </a:r>
            <a:r>
              <a:rPr lang="en-US" dirty="0" smtClean="0"/>
              <a:t> is an open source library for graphs and plotting.</a:t>
            </a:r>
          </a:p>
          <a:p>
            <a:pPr marL="742950" lvl="1" indent="-285750">
              <a:buFont typeface="Arial" panose="020B0604020202020204" pitchFamily="34" charset="0"/>
              <a:buChar char="•"/>
            </a:pPr>
            <a:r>
              <a:rPr lang="en-US" dirty="0" smtClean="0"/>
              <a:t>We used this library for visualizing out dataset and get a better idea.</a:t>
            </a:r>
            <a:endParaRPr lang="en-US" dirty="0"/>
          </a:p>
        </p:txBody>
      </p:sp>
      <p:pic>
        <p:nvPicPr>
          <p:cNvPr id="1026" name="Picture 2" descr="C:\Users\vijay\Desktop\matplotlib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81783" y="4021996"/>
            <a:ext cx="2396878" cy="523095"/>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805343" y="4764947"/>
            <a:ext cx="6988029" cy="1200329"/>
          </a:xfrm>
          <a:prstGeom prst="rect">
            <a:avLst/>
          </a:prstGeom>
          <a:noFill/>
        </p:spPr>
        <p:txBody>
          <a:bodyPr wrap="square" rtlCol="0">
            <a:spAutoFit/>
          </a:bodyPr>
          <a:lstStyle/>
          <a:p>
            <a:r>
              <a:rPr lang="en-US" b="1" dirty="0" smtClean="0"/>
              <a:t>Pandas:</a:t>
            </a:r>
          </a:p>
          <a:p>
            <a:pPr marL="742950" lvl="1" indent="-285750">
              <a:buFont typeface="Arial" panose="020B0604020202020204" pitchFamily="34" charset="0"/>
              <a:buChar char="•"/>
            </a:pPr>
            <a:r>
              <a:rPr lang="en-US" dirty="0" smtClean="0"/>
              <a:t>Pandas Framework is used for processing data easily.</a:t>
            </a:r>
          </a:p>
          <a:p>
            <a:pPr marL="742950" lvl="1" indent="-285750">
              <a:buFont typeface="Arial" panose="020B0604020202020204" pitchFamily="34" charset="0"/>
              <a:buChar char="•"/>
            </a:pPr>
            <a:r>
              <a:rPr lang="en-US" dirty="0" smtClean="0"/>
              <a:t>Pandas is used to convert the data from database in to Data-frame on which machine learning model is applied.</a:t>
            </a:r>
            <a:r>
              <a:rPr lang="en-US" b="1" dirty="0" smtClean="0"/>
              <a:t>		</a:t>
            </a:r>
          </a:p>
        </p:txBody>
      </p:sp>
    </p:spTree>
    <p:extLst>
      <p:ext uri="{BB962C8B-B14F-4D97-AF65-F5344CB8AC3E}">
        <p14:creationId xmlns:p14="http://schemas.microsoft.com/office/powerpoint/2010/main" val="1181711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vijay\Desktop\thank_you_PNG6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38275" y="2095500"/>
            <a:ext cx="6096000" cy="266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68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xmlns=""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xmlns=""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en-US" dirty="0">
                <a:solidFill>
                  <a:schemeClr val="bg1"/>
                </a:solidFill>
              </a:rPr>
              <a:t>Problem statement 3</a:t>
            </a:r>
          </a:p>
        </p:txBody>
      </p:sp>
      <p:sp>
        <p:nvSpPr>
          <p:cNvPr id="4" name="Rectangle 3">
            <a:extLst>
              <a:ext uri="{FF2B5EF4-FFF2-40B4-BE49-F238E27FC236}">
                <a16:creationId xmlns:a16="http://schemas.microsoft.com/office/drawing/2014/main" xmlns="" id="{A52F1CCA-553E-4F52-B238-BA88327077F9}"/>
              </a:ext>
            </a:extLst>
          </p:cNvPr>
          <p:cNvSpPr/>
          <p:nvPr/>
        </p:nvSpPr>
        <p:spPr>
          <a:xfrm>
            <a:off x="6292482" y="350214"/>
            <a:ext cx="4261330" cy="461665"/>
          </a:xfrm>
          <a:prstGeom prst="rect">
            <a:avLst/>
          </a:prstGeom>
        </p:spPr>
        <p:txBody>
          <a:bodyPr wrap="square">
            <a:spAutoFit/>
          </a:bodyPr>
          <a:lstStyle/>
          <a:p>
            <a:pPr algn="ctr"/>
            <a:r>
              <a:rPr lang="en-IN" sz="2400" u="sng" dirty="0">
                <a:solidFill>
                  <a:schemeClr val="bg1"/>
                </a:solidFill>
              </a:rPr>
              <a:t>Energy Audit for Households</a:t>
            </a:r>
          </a:p>
        </p:txBody>
      </p:sp>
      <p:sp>
        <p:nvSpPr>
          <p:cNvPr id="5" name="Rectangle 4">
            <a:extLst>
              <a:ext uri="{FF2B5EF4-FFF2-40B4-BE49-F238E27FC236}">
                <a16:creationId xmlns:a16="http://schemas.microsoft.com/office/drawing/2014/main" xmlns="" id="{2C01CBDE-D761-4AEF-9FC3-8E4118D8C355}"/>
              </a:ext>
            </a:extLst>
          </p:cNvPr>
          <p:cNvSpPr/>
          <p:nvPr/>
        </p:nvSpPr>
        <p:spPr>
          <a:xfrm>
            <a:off x="5211193" y="1162093"/>
            <a:ext cx="6542842" cy="3139321"/>
          </a:xfrm>
          <a:prstGeom prst="rect">
            <a:avLst/>
          </a:prstGeom>
        </p:spPr>
        <p:txBody>
          <a:bodyPr wrap="square">
            <a:spAutoFit/>
          </a:bodyPr>
          <a:lstStyle/>
          <a:p>
            <a:pPr marL="285750" indent="-285750" fontAlgn="base">
              <a:buFont typeface="Wingdings" panose="05000000000000000000" pitchFamily="2" charset="2"/>
              <a:buChar char="ü"/>
            </a:pPr>
            <a:r>
              <a:rPr lang="en-IN" dirty="0">
                <a:solidFill>
                  <a:schemeClr val="bg1"/>
                </a:solidFill>
              </a:rPr>
              <a:t>The problem statement is aimed at building Machine Learning models to create energy consumption profiles for household and identify probable areas to plug wastage of energy in household.</a:t>
            </a:r>
          </a:p>
          <a:p>
            <a:pPr marL="285750" indent="-285750" fontAlgn="base">
              <a:buFont typeface="Wingdings" panose="05000000000000000000" pitchFamily="2" charset="2"/>
              <a:buChar char="ü"/>
            </a:pPr>
            <a:endParaRPr lang="en-IN" dirty="0">
              <a:solidFill>
                <a:schemeClr val="bg1"/>
              </a:solidFill>
            </a:endParaRPr>
          </a:p>
          <a:p>
            <a:pPr marL="285750" indent="-285750" fontAlgn="base">
              <a:buFont typeface="Wingdings" panose="05000000000000000000" pitchFamily="2" charset="2"/>
              <a:buChar char="ü"/>
            </a:pPr>
            <a:r>
              <a:rPr lang="en-IN" dirty="0">
                <a:solidFill>
                  <a:schemeClr val="bg1"/>
                </a:solidFill>
              </a:rPr>
              <a:t>Industries and big buildings are usually energy efficient as energy audits are regularly conducted and measures are taken to reduce the energy wastage. However, it is not true at the household levels. Most households may not go down the energy audit route for various reasons to assess the energy efficiency and energy usage of their homes.</a:t>
            </a:r>
          </a:p>
          <a:p>
            <a:endParaRPr lang="en-IN" dirty="0">
              <a:solidFill>
                <a:schemeClr val="bg1"/>
              </a:solidFill>
            </a:endParaRPr>
          </a:p>
        </p:txBody>
      </p:sp>
    </p:spTree>
    <p:extLst>
      <p:ext uri="{BB962C8B-B14F-4D97-AF65-F5344CB8AC3E}">
        <p14:creationId xmlns:p14="http://schemas.microsoft.com/office/powerpoint/2010/main" val="34443857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xmlns="" id="{93F0ADB5-A0B4-4B01-A8C4-FDC34CE22BD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xmlns="" id="{AA6D0FDE-0241-4C21-A720-A6947535823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4CA40620-8485-4E4F-A230-AB4651ED1418}"/>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en-IN" dirty="0">
                <a:solidFill>
                  <a:schemeClr val="bg1"/>
                </a:solidFill>
              </a:rPr>
              <a:t>GEEKEDOUT</a:t>
            </a:r>
            <a:endParaRPr lang="en-US" dirty="0">
              <a:solidFill>
                <a:schemeClr val="bg1"/>
              </a:solidFill>
            </a:endParaRPr>
          </a:p>
        </p:txBody>
      </p:sp>
      <p:sp>
        <p:nvSpPr>
          <p:cNvPr id="4" name="Rectangle 3">
            <a:extLst>
              <a:ext uri="{FF2B5EF4-FFF2-40B4-BE49-F238E27FC236}">
                <a16:creationId xmlns:a16="http://schemas.microsoft.com/office/drawing/2014/main" xmlns="" id="{A52F1CCA-553E-4F52-B238-BA88327077F9}"/>
              </a:ext>
            </a:extLst>
          </p:cNvPr>
          <p:cNvSpPr/>
          <p:nvPr/>
        </p:nvSpPr>
        <p:spPr>
          <a:xfrm>
            <a:off x="6292482" y="350214"/>
            <a:ext cx="4261330" cy="461665"/>
          </a:xfrm>
          <a:prstGeom prst="rect">
            <a:avLst/>
          </a:prstGeom>
          <a:solidFill>
            <a:schemeClr val="accent2">
              <a:lumMod val="50000"/>
            </a:schemeClr>
          </a:solidFill>
        </p:spPr>
        <p:style>
          <a:lnRef idx="3">
            <a:schemeClr val="lt1"/>
          </a:lnRef>
          <a:fillRef idx="1">
            <a:schemeClr val="accent4"/>
          </a:fillRef>
          <a:effectRef idx="1">
            <a:schemeClr val="accent4"/>
          </a:effectRef>
          <a:fontRef idx="minor">
            <a:schemeClr val="lt1"/>
          </a:fontRef>
        </p:style>
        <p:txBody>
          <a:bodyPr wrap="square">
            <a:spAutoFit/>
          </a:bodyPr>
          <a:lstStyle/>
          <a:p>
            <a:pPr algn="ctr"/>
            <a:r>
              <a:rPr lang="en-IN" sz="2400" b="1" dirty="0">
                <a:latin typeface="Times New Roman" panose="02020603050405020304" pitchFamily="18" charset="0"/>
                <a:cs typeface="Times New Roman" panose="02020603050405020304" pitchFamily="18" charset="0"/>
              </a:rPr>
              <a:t>TEAM DETAILS</a:t>
            </a:r>
            <a:endParaRPr lang="en-IN" sz="2400" b="1" u="sng" dirty="0">
              <a:solidFill>
                <a:schemeClr val="tx1">
                  <a:lumMod val="95000"/>
                  <a:lumOff val="5000"/>
                </a:schemeClr>
              </a:solidFill>
              <a:latin typeface="Times New Roman" panose="02020603050405020304" pitchFamily="18" charset="0"/>
              <a:cs typeface="Times New Roman" panose="02020603050405020304" pitchFamily="18" charset="0"/>
            </a:endParaRPr>
          </a:p>
        </p:txBody>
      </p:sp>
      <p:sp>
        <p:nvSpPr>
          <p:cNvPr id="7" name="Rectangle 6">
            <a:extLst>
              <a:ext uri="{FF2B5EF4-FFF2-40B4-BE49-F238E27FC236}">
                <a16:creationId xmlns:a16="http://schemas.microsoft.com/office/drawing/2014/main" xmlns="" id="{E831F37C-FAE8-4074-8C70-A73337884A20}"/>
              </a:ext>
            </a:extLst>
          </p:cNvPr>
          <p:cNvSpPr/>
          <p:nvPr/>
        </p:nvSpPr>
        <p:spPr>
          <a:xfrm>
            <a:off x="5375147" y="1162093"/>
            <a:ext cx="6096000" cy="3329116"/>
          </a:xfrm>
          <a:prstGeom prst="rect">
            <a:avLst/>
          </a:prstGeom>
        </p:spPr>
        <p:txBody>
          <a:bodyPr>
            <a:spAutoFit/>
          </a:bodyPr>
          <a:lstStyle/>
          <a:p>
            <a:pPr marL="342900" lvl="0" indent="-342900" defTabSz="914400">
              <a:spcBef>
                <a:spcPts val="1000"/>
              </a:spcBef>
              <a:buClr>
                <a:srgbClr val="9BAFB5"/>
              </a:buClr>
              <a:buFont typeface="Wingdings" panose="05000000000000000000" pitchFamily="2" charset="2"/>
              <a:buChar char="Ø"/>
            </a:pPr>
            <a:r>
              <a:rPr lang="en-IN" sz="1900" dirty="0">
                <a:solidFill>
                  <a:schemeClr val="bg1"/>
                </a:solidFill>
              </a:rPr>
              <a:t>Team name        :    GeekedOut</a:t>
            </a:r>
          </a:p>
          <a:p>
            <a:pPr marL="342900" lvl="0" indent="-342900" defTabSz="914400">
              <a:spcBef>
                <a:spcPts val="1000"/>
              </a:spcBef>
              <a:buClr>
                <a:srgbClr val="9BAFB5"/>
              </a:buClr>
              <a:buFont typeface="Wingdings" panose="05000000000000000000" pitchFamily="2" charset="2"/>
              <a:buChar char="Ø"/>
            </a:pPr>
            <a:r>
              <a:rPr lang="en-IN" sz="1900" dirty="0">
                <a:solidFill>
                  <a:schemeClr val="bg1"/>
                </a:solidFill>
              </a:rPr>
              <a:t>Team size          :     4 </a:t>
            </a:r>
          </a:p>
          <a:p>
            <a:pPr marL="342900" lvl="0" indent="-342900" defTabSz="914400">
              <a:spcBef>
                <a:spcPts val="1000"/>
              </a:spcBef>
              <a:buClr>
                <a:srgbClr val="9BAFB5"/>
              </a:buClr>
              <a:buFont typeface="Wingdings" panose="05000000000000000000" pitchFamily="2" charset="2"/>
              <a:buChar char="Ø"/>
            </a:pPr>
            <a:r>
              <a:rPr lang="en-IN" sz="1900" dirty="0">
                <a:solidFill>
                  <a:schemeClr val="bg1"/>
                </a:solidFill>
              </a:rPr>
              <a:t>Team members  :     1.  Gokula Krishnan R</a:t>
            </a:r>
          </a:p>
          <a:p>
            <a:pPr lvl="0" defTabSz="914400">
              <a:spcBef>
                <a:spcPts val="1000"/>
              </a:spcBef>
              <a:buClr>
                <a:srgbClr val="9BAFB5"/>
              </a:buClr>
            </a:pPr>
            <a:r>
              <a:rPr lang="en-IN" sz="1900" dirty="0">
                <a:solidFill>
                  <a:schemeClr val="bg1"/>
                </a:solidFill>
              </a:rPr>
              <a:t>                                   2.  Parthasarathy M V</a:t>
            </a:r>
          </a:p>
          <a:p>
            <a:pPr lvl="0" defTabSz="914400">
              <a:spcBef>
                <a:spcPts val="1000"/>
              </a:spcBef>
              <a:buClr>
                <a:srgbClr val="9BAFB5"/>
              </a:buClr>
            </a:pPr>
            <a:r>
              <a:rPr lang="en-IN" sz="1900" dirty="0">
                <a:solidFill>
                  <a:schemeClr val="bg1"/>
                </a:solidFill>
              </a:rPr>
              <a:t>                                   3.  Aniruth R</a:t>
            </a:r>
          </a:p>
          <a:p>
            <a:pPr lvl="0" defTabSz="914400">
              <a:spcBef>
                <a:spcPts val="1000"/>
              </a:spcBef>
              <a:buClr>
                <a:srgbClr val="9BAFB5"/>
              </a:buClr>
            </a:pPr>
            <a:r>
              <a:rPr lang="en-IN" sz="1900" dirty="0">
                <a:solidFill>
                  <a:schemeClr val="bg1"/>
                </a:solidFill>
              </a:rPr>
              <a:t>                                   4.  Sundara Ganapathy L</a:t>
            </a:r>
          </a:p>
          <a:p>
            <a:pPr marL="342900" lvl="0" indent="-342900" defTabSz="914400">
              <a:spcBef>
                <a:spcPts val="1000"/>
              </a:spcBef>
              <a:buClr>
                <a:srgbClr val="9BAFB5"/>
              </a:buClr>
              <a:buFont typeface="Wingdings" panose="05000000000000000000" pitchFamily="2" charset="2"/>
              <a:buChar char="Ø"/>
            </a:pPr>
            <a:r>
              <a:rPr lang="en-IN" sz="1900" dirty="0">
                <a:solidFill>
                  <a:schemeClr val="bg1"/>
                </a:solidFill>
              </a:rPr>
              <a:t>Department      :     Information Technology</a:t>
            </a:r>
          </a:p>
          <a:p>
            <a:pPr marL="342900" lvl="0" indent="-342900" defTabSz="914400">
              <a:spcBef>
                <a:spcPts val="1000"/>
              </a:spcBef>
              <a:buClr>
                <a:srgbClr val="9BAFB5"/>
              </a:buClr>
              <a:buFont typeface="Wingdings" panose="05000000000000000000" pitchFamily="2" charset="2"/>
              <a:buChar char="Ø"/>
            </a:pPr>
            <a:r>
              <a:rPr lang="en-IN" sz="1900" dirty="0">
                <a:solidFill>
                  <a:schemeClr val="bg1"/>
                </a:solidFill>
              </a:rPr>
              <a:t>College             :     Sri Sai Ram Engineering College</a:t>
            </a:r>
          </a:p>
        </p:txBody>
      </p:sp>
    </p:spTree>
    <p:extLst>
      <p:ext uri="{BB962C8B-B14F-4D97-AF65-F5344CB8AC3E}">
        <p14:creationId xmlns:p14="http://schemas.microsoft.com/office/powerpoint/2010/main" val="6463189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xmlns="" id="{A9CAF6DD-A26D-44D3-A23F-407B2BDB726A}"/>
              </a:ext>
            </a:extLst>
          </p:cNvPr>
          <p:cNvPicPr>
            <a:picLocks noChangeAspect="1"/>
          </p:cNvPicPr>
          <p:nvPr/>
        </p:nvPicPr>
        <p:blipFill>
          <a:blip r:embed="rId2"/>
          <a:stretch>
            <a:fillRect/>
          </a:stretch>
        </p:blipFill>
        <p:spPr>
          <a:xfrm>
            <a:off x="147827" y="1217841"/>
            <a:ext cx="2017013" cy="192862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9" name="Picture 28">
            <a:extLst>
              <a:ext uri="{FF2B5EF4-FFF2-40B4-BE49-F238E27FC236}">
                <a16:creationId xmlns:a16="http://schemas.microsoft.com/office/drawing/2014/main" xmlns="" id="{E2E11E4C-0D99-4FDA-B32E-D5993DE4CC86}"/>
              </a:ext>
            </a:extLst>
          </p:cNvPr>
          <p:cNvPicPr>
            <a:picLocks noChangeAspect="1"/>
          </p:cNvPicPr>
          <p:nvPr/>
        </p:nvPicPr>
        <p:blipFill rotWithShape="1">
          <a:blip r:embed="rId3"/>
          <a:srcRect l="17963" r="23009" b="21806"/>
          <a:stretch/>
        </p:blipFill>
        <p:spPr>
          <a:xfrm>
            <a:off x="147827" y="4158164"/>
            <a:ext cx="2017012" cy="19286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0" name="TextBox 39">
            <a:extLst>
              <a:ext uri="{FF2B5EF4-FFF2-40B4-BE49-F238E27FC236}">
                <a16:creationId xmlns:a16="http://schemas.microsoft.com/office/drawing/2014/main" xmlns="" id="{6DB5F3EC-7CD4-4353-9813-42027612C252}"/>
              </a:ext>
            </a:extLst>
          </p:cNvPr>
          <p:cNvSpPr txBox="1"/>
          <p:nvPr/>
        </p:nvSpPr>
        <p:spPr>
          <a:xfrm>
            <a:off x="2447925" y="4158164"/>
            <a:ext cx="5879495" cy="1477328"/>
          </a:xfrm>
          <a:prstGeom prst="rect">
            <a:avLst/>
          </a:prstGeom>
          <a:noFill/>
        </p:spPr>
        <p:txBody>
          <a:bodyPr wrap="none" rtlCol="0">
            <a:spAutoFit/>
          </a:bodyPr>
          <a:lstStyle/>
          <a:p>
            <a:r>
              <a:rPr lang="en-IN" dirty="0">
                <a:solidFill>
                  <a:schemeClr val="bg1"/>
                </a:solidFill>
              </a:rPr>
              <a:t>R ANIRUDH</a:t>
            </a:r>
          </a:p>
          <a:p>
            <a:r>
              <a:rPr lang="en-IN" dirty="0">
                <a:solidFill>
                  <a:schemeClr val="bg1"/>
                </a:solidFill>
              </a:rPr>
              <a:t>EXPERTISE AREAS : PAPER WORKS </a:t>
            </a:r>
            <a:r>
              <a:rPr lang="en-IN" dirty="0" smtClean="0">
                <a:solidFill>
                  <a:schemeClr val="bg1"/>
                </a:solidFill>
              </a:rPr>
              <a:t>AND ML PREDICTION</a:t>
            </a:r>
            <a:endParaRPr lang="en-IN" dirty="0">
              <a:solidFill>
                <a:schemeClr val="bg1"/>
              </a:solidFill>
            </a:endParaRPr>
          </a:p>
          <a:p>
            <a:r>
              <a:rPr lang="en-IN" dirty="0">
                <a:solidFill>
                  <a:schemeClr val="bg1"/>
                </a:solidFill>
              </a:rPr>
              <a:t>ROLE:</a:t>
            </a:r>
          </a:p>
          <a:p>
            <a:pPr marL="285750" indent="-285750">
              <a:buFont typeface="Wingdings" panose="05000000000000000000" pitchFamily="2" charset="2"/>
              <a:buChar char="Ø"/>
            </a:pPr>
            <a:r>
              <a:rPr lang="en-IN" dirty="0">
                <a:solidFill>
                  <a:schemeClr val="bg1"/>
                </a:solidFill>
              </a:rPr>
              <a:t>Writing code for developing </a:t>
            </a:r>
            <a:r>
              <a:rPr lang="en-IN" dirty="0" smtClean="0">
                <a:solidFill>
                  <a:schemeClr val="bg1"/>
                </a:solidFill>
              </a:rPr>
              <a:t>ML</a:t>
            </a:r>
            <a:r>
              <a:rPr lang="en-IN" dirty="0" smtClean="0">
                <a:solidFill>
                  <a:schemeClr val="bg1"/>
                </a:solidFill>
              </a:rPr>
              <a:t> Algorithms </a:t>
            </a: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Paper works</a:t>
            </a:r>
          </a:p>
        </p:txBody>
      </p:sp>
      <p:sp>
        <p:nvSpPr>
          <p:cNvPr id="41" name="TextBox 40">
            <a:extLst>
              <a:ext uri="{FF2B5EF4-FFF2-40B4-BE49-F238E27FC236}">
                <a16:creationId xmlns:a16="http://schemas.microsoft.com/office/drawing/2014/main" xmlns="" id="{97186067-DBC5-4F80-ADA5-A4BE3AF790C3}"/>
              </a:ext>
            </a:extLst>
          </p:cNvPr>
          <p:cNvSpPr txBox="1"/>
          <p:nvPr/>
        </p:nvSpPr>
        <p:spPr>
          <a:xfrm>
            <a:off x="2526151" y="1222508"/>
            <a:ext cx="5989268" cy="1477328"/>
          </a:xfrm>
          <a:prstGeom prst="rect">
            <a:avLst/>
          </a:prstGeom>
          <a:noFill/>
        </p:spPr>
        <p:txBody>
          <a:bodyPr wrap="none" rtlCol="0">
            <a:spAutoFit/>
          </a:bodyPr>
          <a:lstStyle/>
          <a:p>
            <a:r>
              <a:rPr lang="en-IN" dirty="0">
                <a:solidFill>
                  <a:schemeClr val="bg1"/>
                </a:solidFill>
              </a:rPr>
              <a:t>M V PARTHASARATHY</a:t>
            </a:r>
          </a:p>
          <a:p>
            <a:r>
              <a:rPr lang="en-IN" dirty="0">
                <a:solidFill>
                  <a:schemeClr val="bg1"/>
                </a:solidFill>
              </a:rPr>
              <a:t>EXPERTISE AREAS : PRESENTATION </a:t>
            </a:r>
            <a:r>
              <a:rPr lang="en-IN" dirty="0" smtClean="0">
                <a:solidFill>
                  <a:schemeClr val="bg1"/>
                </a:solidFill>
              </a:rPr>
              <a:t>AND ML PREDICTION</a:t>
            </a:r>
            <a:endParaRPr lang="en-IN" dirty="0">
              <a:solidFill>
                <a:schemeClr val="bg1"/>
              </a:solidFill>
            </a:endParaRPr>
          </a:p>
          <a:p>
            <a:r>
              <a:rPr lang="en-IN" dirty="0">
                <a:solidFill>
                  <a:schemeClr val="bg1"/>
                </a:solidFill>
              </a:rPr>
              <a:t>ROLE:</a:t>
            </a:r>
          </a:p>
          <a:p>
            <a:pPr marL="285750" indent="-285750">
              <a:buFont typeface="Wingdings" panose="05000000000000000000" pitchFamily="2" charset="2"/>
              <a:buChar char="Ø"/>
            </a:pPr>
            <a:r>
              <a:rPr lang="en-IN" dirty="0">
                <a:solidFill>
                  <a:schemeClr val="bg1"/>
                </a:solidFill>
              </a:rPr>
              <a:t>Writing code for developing </a:t>
            </a:r>
            <a:r>
              <a:rPr lang="en-IN" dirty="0" smtClean="0">
                <a:solidFill>
                  <a:schemeClr val="bg1"/>
                </a:solidFill>
              </a:rPr>
              <a:t>ML </a:t>
            </a:r>
            <a:r>
              <a:rPr lang="en-IN" dirty="0" smtClean="0">
                <a:solidFill>
                  <a:schemeClr val="bg1"/>
                </a:solidFill>
              </a:rPr>
              <a:t>Algorithms</a:t>
            </a: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Presentation works</a:t>
            </a:r>
          </a:p>
        </p:txBody>
      </p:sp>
    </p:spTree>
    <p:extLst>
      <p:ext uri="{BB962C8B-B14F-4D97-AF65-F5344CB8AC3E}">
        <p14:creationId xmlns:p14="http://schemas.microsoft.com/office/powerpoint/2010/main" val="36071230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xmlns="" id="{2E14B1CF-54A0-493B-B96D-1A342D67E047}"/>
              </a:ext>
            </a:extLst>
          </p:cNvPr>
          <p:cNvPicPr>
            <a:picLocks noGrp="1" noChangeAspect="1"/>
          </p:cNvPicPr>
          <p:nvPr>
            <p:ph sz="half" idx="2"/>
          </p:nvPr>
        </p:nvPicPr>
        <p:blipFill>
          <a:blip r:embed="rId2"/>
          <a:stretch>
            <a:fillRect/>
          </a:stretch>
        </p:blipFill>
        <p:spPr>
          <a:xfrm>
            <a:off x="172976" y="4200845"/>
            <a:ext cx="2017013" cy="19300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Content Placeholder 9">
            <a:extLst>
              <a:ext uri="{FF2B5EF4-FFF2-40B4-BE49-F238E27FC236}">
                <a16:creationId xmlns:a16="http://schemas.microsoft.com/office/drawing/2014/main" xmlns="" id="{538D6CB2-D32E-473E-A0E3-1A2B4FC8A400}"/>
              </a:ext>
            </a:extLst>
          </p:cNvPr>
          <p:cNvPicPr>
            <a:picLocks noGrp="1" noChangeAspect="1"/>
          </p:cNvPicPr>
          <p:nvPr>
            <p:ph sz="quarter" idx="4"/>
          </p:nvPr>
        </p:nvPicPr>
        <p:blipFill>
          <a:blip r:embed="rId3"/>
          <a:stretch>
            <a:fillRect/>
          </a:stretch>
        </p:blipFill>
        <p:spPr>
          <a:xfrm>
            <a:off x="172977" y="1211415"/>
            <a:ext cx="2017012" cy="193007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TextBox 4">
            <a:extLst>
              <a:ext uri="{FF2B5EF4-FFF2-40B4-BE49-F238E27FC236}">
                <a16:creationId xmlns:a16="http://schemas.microsoft.com/office/drawing/2014/main" xmlns="" id="{1DDB8E7D-B081-4DED-9CD7-19FD668D5B17}"/>
              </a:ext>
            </a:extLst>
          </p:cNvPr>
          <p:cNvSpPr txBox="1"/>
          <p:nvPr/>
        </p:nvSpPr>
        <p:spPr>
          <a:xfrm>
            <a:off x="2466974" y="4200845"/>
            <a:ext cx="8886825" cy="1477328"/>
          </a:xfrm>
          <a:prstGeom prst="rect">
            <a:avLst/>
          </a:prstGeom>
          <a:noFill/>
        </p:spPr>
        <p:txBody>
          <a:bodyPr wrap="square" rtlCol="0">
            <a:spAutoFit/>
          </a:bodyPr>
          <a:lstStyle/>
          <a:p>
            <a:r>
              <a:rPr lang="en-IN" dirty="0">
                <a:solidFill>
                  <a:schemeClr val="bg1"/>
                </a:solidFill>
              </a:rPr>
              <a:t>L SUNDARA GANAPATHY</a:t>
            </a:r>
          </a:p>
          <a:p>
            <a:r>
              <a:rPr lang="en-IN" dirty="0">
                <a:solidFill>
                  <a:schemeClr val="bg1"/>
                </a:solidFill>
              </a:rPr>
              <a:t>EXPERTISE AREAS : DATABASE MANAGEMENT SYSTEM </a:t>
            </a:r>
          </a:p>
          <a:p>
            <a:r>
              <a:rPr lang="en-IN" dirty="0">
                <a:solidFill>
                  <a:schemeClr val="bg1"/>
                </a:solidFill>
              </a:rPr>
              <a:t>ROLE:</a:t>
            </a:r>
          </a:p>
          <a:p>
            <a:pPr marL="285750" indent="-285750">
              <a:buFont typeface="Wingdings" panose="05000000000000000000" pitchFamily="2" charset="2"/>
              <a:buChar char="Ø"/>
            </a:pPr>
            <a:r>
              <a:rPr lang="en-IN" dirty="0">
                <a:solidFill>
                  <a:schemeClr val="bg1"/>
                </a:solidFill>
              </a:rPr>
              <a:t>  Importing predicted values from flask to MySQL.</a:t>
            </a:r>
          </a:p>
          <a:p>
            <a:pPr marL="285750" indent="-285750">
              <a:buFont typeface="Wingdings" panose="05000000000000000000" pitchFamily="2" charset="2"/>
              <a:buChar char="Ø"/>
            </a:pPr>
            <a:r>
              <a:rPr lang="en-IN" dirty="0">
                <a:solidFill>
                  <a:schemeClr val="bg1"/>
                </a:solidFill>
              </a:rPr>
              <a:t>  Retrieving the data from MySQL into webpage through python-flask</a:t>
            </a:r>
          </a:p>
        </p:txBody>
      </p:sp>
      <p:sp>
        <p:nvSpPr>
          <p:cNvPr id="11" name="TextBox 10">
            <a:extLst>
              <a:ext uri="{FF2B5EF4-FFF2-40B4-BE49-F238E27FC236}">
                <a16:creationId xmlns:a16="http://schemas.microsoft.com/office/drawing/2014/main" xmlns="" id="{DDB375C0-94EF-4DD8-9D69-04B4C41F8E52}"/>
              </a:ext>
            </a:extLst>
          </p:cNvPr>
          <p:cNvSpPr txBox="1"/>
          <p:nvPr/>
        </p:nvSpPr>
        <p:spPr>
          <a:xfrm>
            <a:off x="2466974" y="1211415"/>
            <a:ext cx="5667064" cy="1477328"/>
          </a:xfrm>
          <a:prstGeom prst="rect">
            <a:avLst/>
          </a:prstGeom>
          <a:noFill/>
        </p:spPr>
        <p:txBody>
          <a:bodyPr wrap="none" rtlCol="0">
            <a:spAutoFit/>
          </a:bodyPr>
          <a:lstStyle/>
          <a:p>
            <a:r>
              <a:rPr lang="en-IN" dirty="0">
                <a:solidFill>
                  <a:schemeClr val="bg1"/>
                </a:solidFill>
              </a:rPr>
              <a:t>R GOKULA KRISHNAN</a:t>
            </a:r>
          </a:p>
          <a:p>
            <a:r>
              <a:rPr lang="en-IN" dirty="0">
                <a:solidFill>
                  <a:schemeClr val="bg1"/>
                </a:solidFill>
              </a:rPr>
              <a:t>EXPERTISE AREAS : WEB APPLICATION DEVELOPMENT</a:t>
            </a:r>
          </a:p>
          <a:p>
            <a:r>
              <a:rPr lang="en-IN" dirty="0">
                <a:solidFill>
                  <a:schemeClr val="bg1"/>
                </a:solidFill>
              </a:rPr>
              <a:t>ROLE:</a:t>
            </a:r>
          </a:p>
          <a:p>
            <a:pPr marL="285750" indent="-285750">
              <a:buFont typeface="Wingdings" panose="05000000000000000000" pitchFamily="2" charset="2"/>
              <a:buChar char="Ø"/>
            </a:pPr>
            <a:r>
              <a:rPr lang="en-IN" dirty="0">
                <a:solidFill>
                  <a:schemeClr val="bg1"/>
                </a:solidFill>
              </a:rPr>
              <a:t>Web design</a:t>
            </a:r>
          </a:p>
          <a:p>
            <a:pPr marL="285750" indent="-285750">
              <a:buFont typeface="Wingdings" panose="05000000000000000000" pitchFamily="2" charset="2"/>
              <a:buChar char="Ø"/>
            </a:pPr>
            <a:r>
              <a:rPr lang="en-IN" dirty="0">
                <a:solidFill>
                  <a:schemeClr val="bg1"/>
                </a:solidFill>
              </a:rPr>
              <a:t>Linking Web page with API and also with Database</a:t>
            </a:r>
          </a:p>
        </p:txBody>
      </p:sp>
    </p:spTree>
    <p:extLst>
      <p:ext uri="{BB962C8B-B14F-4D97-AF65-F5344CB8AC3E}">
        <p14:creationId xmlns:p14="http://schemas.microsoft.com/office/powerpoint/2010/main" val="191978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xmlns="" id="{84CF272E-C27B-4673-8CD4-D1E1F67C7BBF}"/>
              </a:ext>
            </a:extLst>
          </p:cNvPr>
          <p:cNvSpPr>
            <a:spLocks noGrp="1"/>
          </p:cNvSpPr>
          <p:nvPr>
            <p:ph type="title" idx="4294967295"/>
          </p:nvPr>
        </p:nvSpPr>
        <p:spPr>
          <a:xfrm>
            <a:off x="0" y="282089"/>
            <a:ext cx="4017963" cy="568325"/>
          </a:xfrm>
          <a:solidFill>
            <a:schemeClr val="tx1"/>
          </a:solidFill>
          <a:ln>
            <a:noFill/>
          </a:ln>
        </p:spPr>
        <p:style>
          <a:lnRef idx="1">
            <a:schemeClr val="dk1"/>
          </a:lnRef>
          <a:fillRef idx="2">
            <a:schemeClr val="dk1"/>
          </a:fillRef>
          <a:effectRef idx="1">
            <a:schemeClr val="dk1"/>
          </a:effectRef>
          <a:fontRef idx="minor">
            <a:schemeClr val="dk1"/>
          </a:fontRef>
        </p:style>
        <p:txBody>
          <a:bodyPr>
            <a:normAutofit fontScale="90000"/>
          </a:bodyPr>
          <a:lstStyle/>
          <a:p>
            <a:r>
              <a:rPr lang="en-IN" b="1" i="1" dirty="0">
                <a:solidFill>
                  <a:schemeClr val="bg1"/>
                </a:solidFill>
              </a:rPr>
              <a:t>technology </a:t>
            </a:r>
          </a:p>
        </p:txBody>
      </p:sp>
      <p:sp>
        <p:nvSpPr>
          <p:cNvPr id="18" name="Rectangle 17">
            <a:extLst>
              <a:ext uri="{FF2B5EF4-FFF2-40B4-BE49-F238E27FC236}">
                <a16:creationId xmlns:a16="http://schemas.microsoft.com/office/drawing/2014/main" xmlns="" id="{9FC0BACF-03D2-4B0F-BB52-AD2331426EAA}"/>
              </a:ext>
            </a:extLst>
          </p:cNvPr>
          <p:cNvSpPr/>
          <p:nvPr/>
        </p:nvSpPr>
        <p:spPr>
          <a:xfrm>
            <a:off x="1580356" y="1008296"/>
            <a:ext cx="3296444" cy="923330"/>
          </a:xfrm>
          <a:prstGeom prst="rect">
            <a:avLst/>
          </a:prstGeom>
        </p:spPr>
        <p:txBody>
          <a:bodyPr wrap="square">
            <a:spAutoFit/>
          </a:bodyPr>
          <a:lstStyle/>
          <a:p>
            <a:pPr marL="285750" indent="-285750">
              <a:buFont typeface="Wingdings" panose="05000000000000000000" pitchFamily="2" charset="2"/>
              <a:buChar char="Ø"/>
            </a:pPr>
            <a:r>
              <a:rPr lang="en-IN" dirty="0">
                <a:solidFill>
                  <a:schemeClr val="bg1"/>
                </a:solidFill>
              </a:rPr>
              <a:t>MACHINE LEARNING (ML)</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INTERNET OF THINGS(IOT)</a:t>
            </a:r>
          </a:p>
        </p:txBody>
      </p:sp>
      <p:sp>
        <p:nvSpPr>
          <p:cNvPr id="21" name="Title 16">
            <a:extLst>
              <a:ext uri="{FF2B5EF4-FFF2-40B4-BE49-F238E27FC236}">
                <a16:creationId xmlns:a16="http://schemas.microsoft.com/office/drawing/2014/main" xmlns="" id="{698B2AB4-9431-4471-AFD5-7D2B778D9181}"/>
              </a:ext>
            </a:extLst>
          </p:cNvPr>
          <p:cNvSpPr txBox="1">
            <a:spLocks/>
          </p:cNvSpPr>
          <p:nvPr/>
        </p:nvSpPr>
        <p:spPr bwMode="black">
          <a:xfrm>
            <a:off x="0" y="2319708"/>
            <a:ext cx="3648075" cy="568833"/>
          </a:xfrm>
          <a:prstGeom prst="rect">
            <a:avLst/>
          </a:prstGeom>
          <a:solidFill>
            <a:schemeClr val="tx1"/>
          </a:solidFill>
          <a:ln w="6350" cap="flat" cmpd="sng" algn="ctr">
            <a:noFill/>
            <a:prstDash val="solid"/>
            <a:miter lim="800000"/>
          </a:ln>
        </p:spPr>
        <p:style>
          <a:lnRef idx="1">
            <a:schemeClr val="dk1"/>
          </a:lnRef>
          <a:fillRef idx="2">
            <a:schemeClr val="dk1"/>
          </a:fillRef>
          <a:effectRef idx="1">
            <a:schemeClr val="dk1"/>
          </a:effectRef>
          <a:fontRef idx="minor">
            <a:schemeClr val="dk1"/>
          </a:fontRef>
        </p:style>
        <p:txBody>
          <a:bodyPr vert="horz" lIns="182880" tIns="182880" rIns="182880" bIns="182880" rtlCol="0" anchor="ctr">
            <a:noAutofit/>
          </a:bodyPr>
          <a:lstStyle>
            <a:lvl1pPr algn="ctr" defTabSz="914400" rtl="0" eaLnBrk="1" latinLnBrk="0" hangingPunct="1">
              <a:lnSpc>
                <a:spcPct val="90000"/>
              </a:lnSpc>
              <a:spcBef>
                <a:spcPct val="0"/>
              </a:spcBef>
              <a:buNone/>
              <a:defRPr sz="2800" kern="1200" cap="all" spc="200"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sz="2500" b="1" i="1" dirty="0">
                <a:solidFill>
                  <a:schemeClr val="bg1"/>
                </a:solidFill>
                <a:cs typeface="Times New Roman" panose="02020603050405020304" pitchFamily="18" charset="0"/>
              </a:rPr>
              <a:t>platforms</a:t>
            </a:r>
          </a:p>
        </p:txBody>
      </p:sp>
      <p:sp>
        <p:nvSpPr>
          <p:cNvPr id="22" name="Title 16">
            <a:extLst>
              <a:ext uri="{FF2B5EF4-FFF2-40B4-BE49-F238E27FC236}">
                <a16:creationId xmlns:a16="http://schemas.microsoft.com/office/drawing/2014/main" xmlns="" id="{44E469C2-5179-40F4-939B-3A85D3F9A646}"/>
              </a:ext>
            </a:extLst>
          </p:cNvPr>
          <p:cNvSpPr txBox="1">
            <a:spLocks/>
          </p:cNvSpPr>
          <p:nvPr/>
        </p:nvSpPr>
        <p:spPr>
          <a:xfrm>
            <a:off x="-1" y="4343354"/>
            <a:ext cx="2612445" cy="568833"/>
          </a:xfrm>
          <a:prstGeom prst="rect">
            <a:avLst/>
          </a:prstGeom>
          <a:solidFill>
            <a:schemeClr val="tx1"/>
          </a:solidFill>
          <a:ln w="6350" cap="flat" cmpd="sng" algn="ctr">
            <a:noFill/>
            <a:prstDash val="solid"/>
          </a:ln>
        </p:spPr>
        <p:style>
          <a:lnRef idx="1">
            <a:schemeClr val="dk1"/>
          </a:lnRef>
          <a:fillRef idx="2">
            <a:schemeClr val="dk1"/>
          </a:fillRef>
          <a:effectRef idx="1">
            <a:schemeClr val="dk1"/>
          </a:effectRef>
          <a:fontRef idx="minor">
            <a:schemeClr val="dk1"/>
          </a:fontRef>
        </p:style>
        <p:txBody>
          <a:bodyPr>
            <a:normAutofit/>
          </a:bodyPr>
          <a:lstStyle>
            <a:lvl1pPr algn="ctr" defTabSz="914400" rtl="0" eaLnBrk="1" latinLnBrk="0" hangingPunct="1">
              <a:lnSpc>
                <a:spcPct val="90000"/>
              </a:lnSpc>
              <a:spcBef>
                <a:spcPct val="0"/>
              </a:spcBef>
              <a:buNone/>
              <a:defRPr sz="2800" kern="1200" cap="all" spc="200" baseline="0">
                <a:solidFill>
                  <a:schemeClr val="dk1"/>
                </a:solidFill>
                <a:latin typeface="+mn-lt"/>
                <a:ea typeface="+mn-ea"/>
                <a:cs typeface="+mn-cs"/>
              </a:defRPr>
            </a:lvl1pPr>
            <a:lvl2pPr>
              <a:defRPr>
                <a:solidFill>
                  <a:schemeClr val="dk1"/>
                </a:solidFill>
                <a:latin typeface="+mn-lt"/>
                <a:ea typeface="+mn-ea"/>
                <a:cs typeface="+mn-cs"/>
              </a:defRPr>
            </a:lvl2pPr>
            <a:lvl3pPr>
              <a:defRPr>
                <a:solidFill>
                  <a:schemeClr val="dk1"/>
                </a:solidFill>
                <a:latin typeface="+mn-lt"/>
                <a:ea typeface="+mn-ea"/>
                <a:cs typeface="+mn-cs"/>
              </a:defRPr>
            </a:lvl3pPr>
            <a:lvl4pPr>
              <a:defRPr>
                <a:solidFill>
                  <a:schemeClr val="dk1"/>
                </a:solidFill>
                <a:latin typeface="+mn-lt"/>
                <a:ea typeface="+mn-ea"/>
                <a:cs typeface="+mn-cs"/>
              </a:defRPr>
            </a:lvl4pPr>
            <a:lvl5pPr>
              <a:defRPr>
                <a:solidFill>
                  <a:schemeClr val="dk1"/>
                </a:solidFill>
                <a:latin typeface="+mn-lt"/>
                <a:ea typeface="+mn-ea"/>
                <a:cs typeface="+mn-cs"/>
              </a:defRPr>
            </a:lvl5pPr>
            <a:lvl6pPr>
              <a:defRPr>
                <a:solidFill>
                  <a:schemeClr val="dk1"/>
                </a:solidFill>
                <a:latin typeface="+mn-lt"/>
                <a:ea typeface="+mn-ea"/>
                <a:cs typeface="+mn-cs"/>
              </a:defRPr>
            </a:lvl6pPr>
            <a:lvl7pPr>
              <a:defRPr>
                <a:solidFill>
                  <a:schemeClr val="dk1"/>
                </a:solidFill>
                <a:latin typeface="+mn-lt"/>
                <a:ea typeface="+mn-ea"/>
                <a:cs typeface="+mn-cs"/>
              </a:defRPr>
            </a:lvl7pPr>
            <a:lvl8pPr>
              <a:defRPr>
                <a:solidFill>
                  <a:schemeClr val="dk1"/>
                </a:solidFill>
                <a:latin typeface="+mn-lt"/>
                <a:ea typeface="+mn-ea"/>
                <a:cs typeface="+mn-cs"/>
              </a:defRPr>
            </a:lvl8pPr>
            <a:lvl9pPr>
              <a:defRPr>
                <a:solidFill>
                  <a:schemeClr val="dk1"/>
                </a:solidFill>
                <a:latin typeface="+mn-lt"/>
                <a:ea typeface="+mn-ea"/>
                <a:cs typeface="+mn-cs"/>
              </a:defRPr>
            </a:lvl9pPr>
          </a:lstStyle>
          <a:p>
            <a:r>
              <a:rPr lang="en-IN" b="1" i="1" dirty="0">
                <a:solidFill>
                  <a:schemeClr val="bg1"/>
                </a:solidFill>
              </a:rPr>
              <a:t>Api’S</a:t>
            </a:r>
          </a:p>
        </p:txBody>
      </p:sp>
      <p:sp>
        <p:nvSpPr>
          <p:cNvPr id="24" name="TextBox 23">
            <a:extLst>
              <a:ext uri="{FF2B5EF4-FFF2-40B4-BE49-F238E27FC236}">
                <a16:creationId xmlns:a16="http://schemas.microsoft.com/office/drawing/2014/main" xmlns="" id="{BD6CDD07-6E1C-44E0-81F3-02C5572621F6}"/>
              </a:ext>
            </a:extLst>
          </p:cNvPr>
          <p:cNvSpPr txBox="1"/>
          <p:nvPr/>
        </p:nvSpPr>
        <p:spPr>
          <a:xfrm>
            <a:off x="1580355" y="3104260"/>
            <a:ext cx="3296443" cy="923330"/>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rPr>
              <a:t>PYTHON</a:t>
            </a:r>
          </a:p>
          <a:p>
            <a:pPr marL="285750" indent="-285750">
              <a:buFont typeface="Wingdings" panose="05000000000000000000" pitchFamily="2" charset="2"/>
              <a:buChar char="Ø"/>
            </a:pPr>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DATABASE(MySQL)</a:t>
            </a:r>
          </a:p>
        </p:txBody>
      </p:sp>
      <p:sp>
        <p:nvSpPr>
          <p:cNvPr id="25" name="TextBox 24">
            <a:extLst>
              <a:ext uri="{FF2B5EF4-FFF2-40B4-BE49-F238E27FC236}">
                <a16:creationId xmlns:a16="http://schemas.microsoft.com/office/drawing/2014/main" xmlns="" id="{7C1B2558-F07D-4905-9B49-668E9C903A1B}"/>
              </a:ext>
            </a:extLst>
          </p:cNvPr>
          <p:cNvSpPr txBox="1"/>
          <p:nvPr/>
        </p:nvSpPr>
        <p:spPr>
          <a:xfrm>
            <a:off x="1580357" y="5217484"/>
            <a:ext cx="3296441" cy="923330"/>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rPr>
              <a:t>PYTHON – FLASK (server)</a:t>
            </a:r>
          </a:p>
          <a:p>
            <a:endParaRPr lang="en-IN" dirty="0">
              <a:solidFill>
                <a:schemeClr val="bg1"/>
              </a:solidFill>
            </a:endParaRPr>
          </a:p>
          <a:p>
            <a:pPr marL="285750" indent="-285750">
              <a:buFont typeface="Wingdings" panose="05000000000000000000" pitchFamily="2" charset="2"/>
              <a:buChar char="Ø"/>
            </a:pPr>
            <a:r>
              <a:rPr lang="en-IN" dirty="0">
                <a:solidFill>
                  <a:schemeClr val="bg1"/>
                </a:solidFill>
              </a:rPr>
              <a:t>SCIKIT LEARN</a:t>
            </a:r>
          </a:p>
        </p:txBody>
      </p:sp>
      <p:pic>
        <p:nvPicPr>
          <p:cNvPr id="29" name="Picture 28">
            <a:extLst>
              <a:ext uri="{FF2B5EF4-FFF2-40B4-BE49-F238E27FC236}">
                <a16:creationId xmlns:a16="http://schemas.microsoft.com/office/drawing/2014/main" xmlns="" id="{E8512C12-507C-4E27-8914-A4D931244DA7}"/>
              </a:ext>
            </a:extLst>
          </p:cNvPr>
          <p:cNvPicPr>
            <a:picLocks noChangeAspect="1"/>
          </p:cNvPicPr>
          <p:nvPr/>
        </p:nvPicPr>
        <p:blipFill>
          <a:blip r:embed="rId2"/>
          <a:stretch>
            <a:fillRect/>
          </a:stretch>
        </p:blipFill>
        <p:spPr>
          <a:xfrm>
            <a:off x="9445857" y="1258335"/>
            <a:ext cx="1480600" cy="14806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6" name="Picture 35">
            <a:extLst>
              <a:ext uri="{FF2B5EF4-FFF2-40B4-BE49-F238E27FC236}">
                <a16:creationId xmlns:a16="http://schemas.microsoft.com/office/drawing/2014/main" xmlns="" id="{61F73EBC-E130-42EF-8B5A-A48897DF756B}"/>
              </a:ext>
            </a:extLst>
          </p:cNvPr>
          <p:cNvPicPr>
            <a:picLocks noChangeAspect="1"/>
          </p:cNvPicPr>
          <p:nvPr/>
        </p:nvPicPr>
        <p:blipFill>
          <a:blip r:embed="rId3"/>
          <a:stretch>
            <a:fillRect/>
          </a:stretch>
        </p:blipFill>
        <p:spPr>
          <a:xfrm>
            <a:off x="5801340" y="282089"/>
            <a:ext cx="1861140" cy="1861140"/>
          </a:xfrm>
          <a:prstGeom prst="rect">
            <a:avLst/>
          </a:prstGeom>
          <a:ln>
            <a:noFill/>
          </a:ln>
          <a:effectLst>
            <a:outerShdw blurRad="292100" dist="139700" dir="2700000" algn="tl" rotWithShape="0">
              <a:srgbClr val="333333">
                <a:alpha val="65000"/>
              </a:srgbClr>
            </a:outerShdw>
          </a:effectLst>
        </p:spPr>
      </p:pic>
      <p:pic>
        <p:nvPicPr>
          <p:cNvPr id="40" name="Picture 39">
            <a:extLst>
              <a:ext uri="{FF2B5EF4-FFF2-40B4-BE49-F238E27FC236}">
                <a16:creationId xmlns:a16="http://schemas.microsoft.com/office/drawing/2014/main" xmlns="" id="{FEAFCA88-4416-497E-B060-0EF86092CA47}"/>
              </a:ext>
            </a:extLst>
          </p:cNvPr>
          <p:cNvPicPr>
            <a:picLocks noChangeAspect="1"/>
          </p:cNvPicPr>
          <p:nvPr/>
        </p:nvPicPr>
        <p:blipFill>
          <a:blip r:embed="rId4"/>
          <a:stretch>
            <a:fillRect/>
          </a:stretch>
        </p:blipFill>
        <p:spPr>
          <a:xfrm>
            <a:off x="6731910" y="2888541"/>
            <a:ext cx="1861140" cy="14806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44" name="Picture 43">
            <a:extLst>
              <a:ext uri="{FF2B5EF4-FFF2-40B4-BE49-F238E27FC236}">
                <a16:creationId xmlns:a16="http://schemas.microsoft.com/office/drawing/2014/main" xmlns="" id="{34CEF62D-F8BF-4E2E-A4BA-53C0508E6755}"/>
              </a:ext>
            </a:extLst>
          </p:cNvPr>
          <p:cNvPicPr>
            <a:picLocks noChangeAspect="1"/>
          </p:cNvPicPr>
          <p:nvPr/>
        </p:nvPicPr>
        <p:blipFill>
          <a:blip r:embed="rId5"/>
          <a:stretch>
            <a:fillRect/>
          </a:stretch>
        </p:blipFill>
        <p:spPr>
          <a:xfrm>
            <a:off x="8966214" y="4443908"/>
            <a:ext cx="2612445" cy="1406230"/>
          </a:xfrm>
          <a:prstGeom prst="rect">
            <a:avLst/>
          </a:prstGeom>
          <a:ln>
            <a:noFill/>
          </a:ln>
          <a:effectLst>
            <a:outerShdw blurRad="292100" dist="139700" dir="2700000" algn="tl" rotWithShape="0">
              <a:srgbClr val="333333">
                <a:alpha val="65000"/>
              </a:srgbClr>
            </a:outerShdw>
          </a:effectLst>
        </p:spPr>
      </p:pic>
      <p:pic>
        <p:nvPicPr>
          <p:cNvPr id="48" name="Picture 47">
            <a:extLst>
              <a:ext uri="{FF2B5EF4-FFF2-40B4-BE49-F238E27FC236}">
                <a16:creationId xmlns:a16="http://schemas.microsoft.com/office/drawing/2014/main" xmlns="" id="{0ACC9B3D-61B9-484E-B529-80F1988B92D2}"/>
              </a:ext>
            </a:extLst>
          </p:cNvPr>
          <p:cNvPicPr>
            <a:picLocks noChangeAspect="1"/>
          </p:cNvPicPr>
          <p:nvPr/>
        </p:nvPicPr>
        <p:blipFill>
          <a:blip r:embed="rId6"/>
          <a:stretch>
            <a:fillRect/>
          </a:stretch>
        </p:blipFill>
        <p:spPr>
          <a:xfrm>
            <a:off x="5221006" y="4912187"/>
            <a:ext cx="2814638" cy="145418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53441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1058F4FF-F059-4834-BE99-69540DF9A087}"/>
              </a:ext>
            </a:extLst>
          </p:cNvPr>
          <p:cNvPicPr>
            <a:picLocks noChangeAspect="1"/>
          </p:cNvPicPr>
          <p:nvPr/>
        </p:nvPicPr>
        <p:blipFill>
          <a:blip r:embed="rId2"/>
          <a:stretch>
            <a:fillRect/>
          </a:stretch>
        </p:blipFill>
        <p:spPr>
          <a:xfrm>
            <a:off x="706668" y="683890"/>
            <a:ext cx="10778664" cy="6051329"/>
          </a:xfrm>
          <a:prstGeom prst="rect">
            <a:avLst/>
          </a:prstGeom>
          <a:ln>
            <a:noFill/>
          </a:ln>
          <a:effectLst>
            <a:softEdge rad="112500"/>
          </a:effectLst>
        </p:spPr>
      </p:pic>
      <p:sp>
        <p:nvSpPr>
          <p:cNvPr id="6" name="Title 5">
            <a:extLst>
              <a:ext uri="{FF2B5EF4-FFF2-40B4-BE49-F238E27FC236}">
                <a16:creationId xmlns:a16="http://schemas.microsoft.com/office/drawing/2014/main" xmlns="" id="{9AB54226-56AD-405C-8A1A-AE0EF72D09B0}"/>
              </a:ext>
            </a:extLst>
          </p:cNvPr>
          <p:cNvSpPr>
            <a:spLocks noGrp="1"/>
          </p:cNvSpPr>
          <p:nvPr>
            <p:ph type="title"/>
          </p:nvPr>
        </p:nvSpPr>
        <p:spPr>
          <a:xfrm>
            <a:off x="4080718" y="1"/>
            <a:ext cx="3494255" cy="683890"/>
          </a:xfrm>
        </p:spPr>
        <p:txBody>
          <a:bodyPr>
            <a:normAutofit fontScale="90000"/>
          </a:bodyPr>
          <a:lstStyle/>
          <a:p>
            <a:r>
              <a:rPr lang="en-IN" dirty="0"/>
              <a:t>Architecture </a:t>
            </a:r>
          </a:p>
        </p:txBody>
      </p:sp>
    </p:spTree>
    <p:extLst>
      <p:ext uri="{BB962C8B-B14F-4D97-AF65-F5344CB8AC3E}">
        <p14:creationId xmlns:p14="http://schemas.microsoft.com/office/powerpoint/2010/main" val="2093341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1F875EE4-9286-405E-8B7C-3E43392596C1}"/>
              </a:ext>
            </a:extLst>
          </p:cNvPr>
          <p:cNvPicPr>
            <a:picLocks noChangeAspect="1"/>
          </p:cNvPicPr>
          <p:nvPr/>
        </p:nvPicPr>
        <p:blipFill>
          <a:blip r:embed="rId2"/>
          <a:stretch>
            <a:fillRect/>
          </a:stretch>
        </p:blipFill>
        <p:spPr>
          <a:xfrm>
            <a:off x="431029" y="1022797"/>
            <a:ext cx="11118544" cy="433615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3">
            <a:extLst>
              <a:ext uri="{FF2B5EF4-FFF2-40B4-BE49-F238E27FC236}">
                <a16:creationId xmlns:a16="http://schemas.microsoft.com/office/drawing/2014/main" xmlns="" id="{AC1DE46D-FBC3-4C84-829D-4851DFB0E18D}"/>
              </a:ext>
            </a:extLst>
          </p:cNvPr>
          <p:cNvSpPr txBox="1"/>
          <p:nvPr/>
        </p:nvSpPr>
        <p:spPr>
          <a:xfrm>
            <a:off x="4047298" y="95250"/>
            <a:ext cx="4097404" cy="707886"/>
          </a:xfrm>
          <a:prstGeom prst="rect">
            <a:avLst/>
          </a:prstGeom>
          <a:noFill/>
        </p:spPr>
        <p:txBody>
          <a:bodyPr wrap="none" rtlCol="0">
            <a:spAutoFit/>
          </a:bodyPr>
          <a:lstStyle/>
          <a:p>
            <a:r>
              <a:rPr lang="en-IN" sz="4000" dirty="0">
                <a:solidFill>
                  <a:schemeClr val="bg1"/>
                </a:solidFill>
              </a:rPr>
              <a:t>Data Flow diagram</a:t>
            </a:r>
          </a:p>
        </p:txBody>
      </p:sp>
    </p:spTree>
    <p:extLst>
      <p:ext uri="{BB962C8B-B14F-4D97-AF65-F5344CB8AC3E}">
        <p14:creationId xmlns:p14="http://schemas.microsoft.com/office/powerpoint/2010/main" val="1636044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CADF201D-8694-47D9-9F6B-84D19E322BC1}"/>
              </a:ext>
            </a:extLst>
          </p:cNvPr>
          <p:cNvPicPr>
            <a:picLocks noChangeAspect="1"/>
          </p:cNvPicPr>
          <p:nvPr/>
        </p:nvPicPr>
        <p:blipFill>
          <a:blip r:embed="rId2"/>
          <a:stretch>
            <a:fillRect/>
          </a:stretch>
        </p:blipFill>
        <p:spPr>
          <a:xfrm>
            <a:off x="1181100" y="1157365"/>
            <a:ext cx="9858375" cy="54148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itle 3">
            <a:extLst>
              <a:ext uri="{FF2B5EF4-FFF2-40B4-BE49-F238E27FC236}">
                <a16:creationId xmlns:a16="http://schemas.microsoft.com/office/drawing/2014/main" xmlns="" id="{904B92DB-D7CA-48A4-8DDC-ED9BBBBD84D5}"/>
              </a:ext>
            </a:extLst>
          </p:cNvPr>
          <p:cNvSpPr>
            <a:spLocks noGrp="1"/>
          </p:cNvSpPr>
          <p:nvPr>
            <p:ph type="title"/>
          </p:nvPr>
        </p:nvSpPr>
        <p:spPr>
          <a:xfrm>
            <a:off x="3514724" y="91219"/>
            <a:ext cx="5162550" cy="918431"/>
          </a:xfrm>
        </p:spPr>
        <p:txBody>
          <a:bodyPr/>
          <a:lstStyle/>
          <a:p>
            <a:r>
              <a:rPr lang="en-IN" i="1" dirty="0"/>
              <a:t>Workflow</a:t>
            </a:r>
          </a:p>
        </p:txBody>
      </p:sp>
      <p:sp>
        <p:nvSpPr>
          <p:cNvPr id="5" name="Text Placeholder 4">
            <a:extLst>
              <a:ext uri="{FF2B5EF4-FFF2-40B4-BE49-F238E27FC236}">
                <a16:creationId xmlns:a16="http://schemas.microsoft.com/office/drawing/2014/main" xmlns="" id="{9E80C734-DCB3-4BE2-B563-7D43FCBDB3F3}"/>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642758623"/>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xmlns=""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8775A23-75CA-4614-9647-C9B2CE742CA2}">
  <ds:schemaRefs>
    <ds:schemaRef ds:uri="http://purl.org/dc/terms/"/>
    <ds:schemaRef ds:uri="http://purl.org/dc/elements/1.1/"/>
    <ds:schemaRef ds:uri="http://schemas.microsoft.com/office/2006/documentManagement/types"/>
    <ds:schemaRef ds:uri="71af3243-3dd4-4a8d-8c0d-dd76da1f02a5"/>
    <ds:schemaRef ds:uri="http://www.w3.org/XML/1998/namespace"/>
    <ds:schemaRef ds:uri="http://schemas.microsoft.com/office/infopath/2007/PartnerControls"/>
    <ds:schemaRef ds:uri="16c05727-aa75-4e4a-9b5f-8a80a1165891"/>
    <ds:schemaRef ds:uri="http://schemas.openxmlformats.org/package/2006/metadata/core-properties"/>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3.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Parcel design</Template>
  <TotalTime>0</TotalTime>
  <Words>347</Words>
  <Application>Microsoft Office PowerPoint</Application>
  <PresentationFormat>Custom</PresentationFormat>
  <Paragraphs>65</Paragraphs>
  <Slides>11</Slides>
  <Notes>0</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Parcel</vt:lpstr>
      <vt:lpstr>POWER EFFICIENCY USING MACHINE LEARNING</vt:lpstr>
      <vt:lpstr>Problem statement 3</vt:lpstr>
      <vt:lpstr>GEEKEDOUT</vt:lpstr>
      <vt:lpstr>PowerPoint Presentation</vt:lpstr>
      <vt:lpstr>PowerPoint Presentation</vt:lpstr>
      <vt:lpstr>technology </vt:lpstr>
      <vt:lpstr>Architecture </vt:lpstr>
      <vt:lpstr>PowerPoint Presentation</vt:lpstr>
      <vt:lpstr>Workflow</vt:lpstr>
      <vt:lpstr>Frameworks elaboration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2019-07-19T05:56:27Z</dcterms:created>
  <dcterms:modified xsi:type="dcterms:W3CDTF">2019-07-21T18:26:30Z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